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3"/>
  </p:notesMasterIdLst>
  <p:sldIdLst>
    <p:sldId id="256" r:id="rId2"/>
    <p:sldId id="257" r:id="rId3"/>
    <p:sldId id="361" r:id="rId4"/>
    <p:sldId id="32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318" r:id="rId17"/>
    <p:sldId id="272" r:id="rId18"/>
    <p:sldId id="319" r:id="rId19"/>
    <p:sldId id="273" r:id="rId20"/>
    <p:sldId id="274" r:id="rId21"/>
    <p:sldId id="320" r:id="rId22"/>
    <p:sldId id="275" r:id="rId23"/>
    <p:sldId id="276" r:id="rId24"/>
    <p:sldId id="277" r:id="rId25"/>
    <p:sldId id="278" r:id="rId26"/>
    <p:sldId id="345" r:id="rId27"/>
    <p:sldId id="346" r:id="rId28"/>
    <p:sldId id="347" r:id="rId29"/>
    <p:sldId id="350" r:id="rId30"/>
    <p:sldId id="349" r:id="rId31"/>
    <p:sldId id="279" r:id="rId32"/>
    <p:sldId id="280" r:id="rId33"/>
    <p:sldId id="327" r:id="rId34"/>
    <p:sldId id="334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282" r:id="rId43"/>
    <p:sldId id="283" r:id="rId44"/>
    <p:sldId id="351" r:id="rId45"/>
    <p:sldId id="284" r:id="rId46"/>
    <p:sldId id="288" r:id="rId47"/>
    <p:sldId id="352" r:id="rId48"/>
    <p:sldId id="290" r:id="rId49"/>
    <p:sldId id="291" r:id="rId50"/>
    <p:sldId id="292" r:id="rId51"/>
    <p:sldId id="295" r:id="rId52"/>
    <p:sldId id="296" r:id="rId53"/>
    <p:sldId id="297" r:id="rId54"/>
    <p:sldId id="356" r:id="rId55"/>
    <p:sldId id="298" r:id="rId56"/>
    <p:sldId id="299" r:id="rId57"/>
    <p:sldId id="322" r:id="rId58"/>
    <p:sldId id="309" r:id="rId59"/>
    <p:sldId id="354" r:id="rId60"/>
    <p:sldId id="355" r:id="rId61"/>
    <p:sldId id="353" r:id="rId62"/>
    <p:sldId id="357" r:id="rId63"/>
    <p:sldId id="312" r:id="rId64"/>
    <p:sldId id="315" r:id="rId65"/>
    <p:sldId id="323" r:id="rId66"/>
    <p:sldId id="358" r:id="rId67"/>
    <p:sldId id="359" r:id="rId68"/>
    <p:sldId id="360" r:id="rId69"/>
    <p:sldId id="300" r:id="rId70"/>
    <p:sldId id="301" r:id="rId71"/>
    <p:sldId id="302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2"/>
    <p:restoredTop sz="83148"/>
  </p:normalViewPr>
  <p:slideViewPr>
    <p:cSldViewPr snapToGrid="0">
      <p:cViewPr varScale="1">
        <p:scale>
          <a:sx n="89" d="100"/>
          <a:sy n="89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AE8CFA02-F9E6-1B06-0D30-F26D7778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>
            <a:extLst>
              <a:ext uri="{FF2B5EF4-FFF2-40B4-BE49-F238E27FC236}">
                <a16:creationId xmlns:a16="http://schemas.microsoft.com/office/drawing/2014/main" id="{7AE68321-FA8C-8C87-F6F9-07872F4ACB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>
            <a:extLst>
              <a:ext uri="{FF2B5EF4-FFF2-40B4-BE49-F238E27FC236}">
                <a16:creationId xmlns:a16="http://schemas.microsoft.com/office/drawing/2014/main" id="{044AB72E-C848-D252-119E-91E20C114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>
            <a:extLst>
              <a:ext uri="{FF2B5EF4-FFF2-40B4-BE49-F238E27FC236}">
                <a16:creationId xmlns:a16="http://schemas.microsoft.com/office/drawing/2014/main" id="{4E80102D-CDBF-7C96-1663-41F151F85C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72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6C6855A5-3CB3-23EF-ACEF-86AF110D3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>
            <a:extLst>
              <a:ext uri="{FF2B5EF4-FFF2-40B4-BE49-F238E27FC236}">
                <a16:creationId xmlns:a16="http://schemas.microsoft.com/office/drawing/2014/main" id="{DCFA09A3-6BF7-5668-8B0A-3BD87ECE6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>
            <a:extLst>
              <a:ext uri="{FF2B5EF4-FFF2-40B4-BE49-F238E27FC236}">
                <a16:creationId xmlns:a16="http://schemas.microsoft.com/office/drawing/2014/main" id="{DD63ED02-BA6B-54B3-64A5-454B21C24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19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30D10DBC-3630-F1C6-D26D-E7B66F893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>
            <a:extLst>
              <a:ext uri="{FF2B5EF4-FFF2-40B4-BE49-F238E27FC236}">
                <a16:creationId xmlns:a16="http://schemas.microsoft.com/office/drawing/2014/main" id="{45F98B9E-5E82-C5AE-3293-A7F978179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29:notes">
            <a:extLst>
              <a:ext uri="{FF2B5EF4-FFF2-40B4-BE49-F238E27FC236}">
                <a16:creationId xmlns:a16="http://schemas.microsoft.com/office/drawing/2014/main" id="{AFFB3879-57DB-E504-5114-4B10233C4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58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777F2AB1-9BE0-7175-1303-1919A5C8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>
            <a:extLst>
              <a:ext uri="{FF2B5EF4-FFF2-40B4-BE49-F238E27FC236}">
                <a16:creationId xmlns:a16="http://schemas.microsoft.com/office/drawing/2014/main" id="{1D1A3607-0FFC-BCD4-FC40-201C3C338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>
            <a:extLst>
              <a:ext uri="{FF2B5EF4-FFF2-40B4-BE49-F238E27FC236}">
                <a16:creationId xmlns:a16="http://schemas.microsoft.com/office/drawing/2014/main" id="{71A4248D-2A15-AA22-CC39-93F914ED2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384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C73D7C71-04A8-8D3B-C48F-74D2CEF6B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>
            <a:extLst>
              <a:ext uri="{FF2B5EF4-FFF2-40B4-BE49-F238E27FC236}">
                <a16:creationId xmlns:a16="http://schemas.microsoft.com/office/drawing/2014/main" id="{1C38AA43-404F-E05C-5831-B1BD82B362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>
            <a:extLst>
              <a:ext uri="{FF2B5EF4-FFF2-40B4-BE49-F238E27FC236}">
                <a16:creationId xmlns:a16="http://schemas.microsoft.com/office/drawing/2014/main" id="{BB1F6426-9E43-C67F-49EE-612D370B2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3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 (railing moves)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Reification –  we prefer complete shapes, so we fill in the gaps between elements to complete the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Emergence – See the big picture first, connect small parts into a big picture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Multistability</a:t>
            </a:r>
            <a:r>
              <a:rPr lang="en-US" dirty="0"/>
              <a:t> – Many ways to interpret, but only see one at a time; front is back, front is front, diamond in middle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Invariance – see basic shapes as identical regardless of transformations </a:t>
            </a:r>
            <a:endParaRPr dirty="0"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many groups and what are they?</a:t>
            </a:r>
            <a:endParaRPr dirty="0"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Lines seem different sizes 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right angles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3AD8D80E-B740-5242-984F-D487CDD46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>
            <a:extLst>
              <a:ext uri="{FF2B5EF4-FFF2-40B4-BE49-F238E27FC236}">
                <a16:creationId xmlns:a16="http://schemas.microsoft.com/office/drawing/2014/main" id="{4571CA48-EAED-E42D-3EB8-97DB99B4F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same length or different?</a:t>
            </a:r>
            <a:endParaRPr dirty="0"/>
          </a:p>
        </p:txBody>
      </p:sp>
      <p:sp>
        <p:nvSpPr>
          <p:cNvPr id="472" name="Google Shape;472;p39:notes">
            <a:extLst>
              <a:ext uri="{FF2B5EF4-FFF2-40B4-BE49-F238E27FC236}">
                <a16:creationId xmlns:a16="http://schemas.microsoft.com/office/drawing/2014/main" id="{FD70CB9E-66A4-D2AC-0428-759BEA1637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023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>
          <a:extLst>
            <a:ext uri="{FF2B5EF4-FFF2-40B4-BE49-F238E27FC236}">
              <a16:creationId xmlns:a16="http://schemas.microsoft.com/office/drawing/2014/main" id="{B698F6AA-EE64-2618-179C-E52E2074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>
            <a:extLst>
              <a:ext uri="{FF2B5EF4-FFF2-40B4-BE49-F238E27FC236}">
                <a16:creationId xmlns:a16="http://schemas.microsoft.com/office/drawing/2014/main" id="{72875117-D80A-E526-D29A-D02EA409F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you see all 12 black dots? </a:t>
            </a:r>
            <a:endParaRPr dirty="0"/>
          </a:p>
        </p:txBody>
      </p:sp>
      <p:sp>
        <p:nvSpPr>
          <p:cNvPr id="542" name="Google Shape;542;p44:notes">
            <a:extLst>
              <a:ext uri="{FF2B5EF4-FFF2-40B4-BE49-F238E27FC236}">
                <a16:creationId xmlns:a16="http://schemas.microsoft.com/office/drawing/2014/main" id="{2549E6DB-0529-301B-FAD3-67FE96CAED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7653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28CF4A50-8CFD-2392-5D95-79B3A8EC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A4F58031-922E-9978-C094-231C9D83B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7EF8AFF0-1EAE-FECB-6873-C744CE228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4664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E4652596-81A7-9318-D756-4F0AC9ECC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6BBC537C-7F0F-A8CC-051B-525174C128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28642743-6D36-BF8E-6E3A-24A4512212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782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BE90F833-7641-5F57-8DCE-610414837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A70909BD-41B7-995B-1FFA-A39A725B47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F0E47851-DD06-A0D8-3BB4-BEF6CA14F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31801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24D2B6EA-6AFE-D005-2A5F-38C473D02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F89E3347-7D3D-D0D0-89B2-5DE59D13A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colors – one jumps out </a:t>
            </a:r>
            <a:r>
              <a:rPr lang="en-US" dirty="0" err="1"/>
              <a:t>bc</a:t>
            </a:r>
            <a:r>
              <a:rPr lang="en-US" dirty="0"/>
              <a:t> most saturated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 to distinguish </a:t>
            </a: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55F9C7D6-C2E0-E402-A6BB-9D6AD1CD2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1778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B787F57B-8A86-A4D7-35FD-75824EBC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C3AFFD4D-D55F-6423-6F90-667C868FD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colors – one jumps out </a:t>
            </a:r>
            <a:r>
              <a:rPr lang="en-US" dirty="0" err="1"/>
              <a:t>bc</a:t>
            </a:r>
            <a:r>
              <a:rPr lang="en-US" dirty="0"/>
              <a:t> most saturated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 to distinguish </a:t>
            </a: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AE1A4940-9AEE-C409-464C-0B12E19DF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0741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24319AC1-0747-D879-5383-9DD4B242F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>
            <a:extLst>
              <a:ext uri="{FF2B5EF4-FFF2-40B4-BE49-F238E27FC236}">
                <a16:creationId xmlns:a16="http://schemas.microsoft.com/office/drawing/2014/main" id="{7D61E9D6-8D0D-C282-23AE-AD387E222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>
            <a:extLst>
              <a:ext uri="{FF2B5EF4-FFF2-40B4-BE49-F238E27FC236}">
                <a16:creationId xmlns:a16="http://schemas.microsoft.com/office/drawing/2014/main" id="{26170C29-A158-29CE-377B-FD93BE3D2C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2360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AC065B6F-EF92-45B7-5F84-68EFAEE07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>
            <a:extLst>
              <a:ext uri="{FF2B5EF4-FFF2-40B4-BE49-F238E27FC236}">
                <a16:creationId xmlns:a16="http://schemas.microsoft.com/office/drawing/2014/main" id="{80CFC7FC-2083-1A2B-FD0E-20F81378D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>
            <a:extLst>
              <a:ext uri="{FF2B5EF4-FFF2-40B4-BE49-F238E27FC236}">
                <a16:creationId xmlns:a16="http://schemas.microsoft.com/office/drawing/2014/main" id="{BDEC0CB8-1294-C967-E730-3679107E1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542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BBF4404D-F181-389C-6FB7-D99CF850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>
            <a:extLst>
              <a:ext uri="{FF2B5EF4-FFF2-40B4-BE49-F238E27FC236}">
                <a16:creationId xmlns:a16="http://schemas.microsoft.com/office/drawing/2014/main" id="{D56848E2-34C4-80E1-5DAB-6598D828D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>
            <a:extLst>
              <a:ext uri="{FF2B5EF4-FFF2-40B4-BE49-F238E27FC236}">
                <a16:creationId xmlns:a16="http://schemas.microsoft.com/office/drawing/2014/main" id="{7C0FE8B4-019D-21C7-F526-557686A8E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888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Great work! Everyone got a freebie on Vis #3 because of the snow day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Remember you have unlimited revise and resubmits! If there’s a concept from HW01 you didn’t get, use your revise and resubmits to try it again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Consider working in pairs! Lots of people did the exact same visualizations, and it’s more fun to create an analyze when you have brainstorming buddies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Wingdings" pitchFamily="2" charset="2"/>
              </a:rPr>
              <a:t>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hue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hue?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84AA4317-704D-1ADC-5FF6-6C8F9D96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>
            <a:extLst>
              <a:ext uri="{FF2B5EF4-FFF2-40B4-BE49-F238E27FC236}">
                <a16:creationId xmlns:a16="http://schemas.microsoft.com/office/drawing/2014/main" id="{DE38319F-78D7-F982-143C-57D3BE8D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For each of the next slides, is there a boundary (i.e. are there multiple regions)? If yes, what are the regions?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>
            <a:extLst>
              <a:ext uri="{FF2B5EF4-FFF2-40B4-BE49-F238E27FC236}">
                <a16:creationId xmlns:a16="http://schemas.microsoft.com/office/drawing/2014/main" id="{E7923B29-9016-4F04-50FF-F3479182E7A3}"/>
              </a:ext>
            </a:extLst>
          </p:cNvPr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3F559-4D6F-E0C2-2649-BF964DCCB6A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23996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32354FF9-0A91-38D4-B96A-0BD3FD0D3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A23-B887-2132-CACC-9439424969F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hue</a:t>
            </a:r>
          </a:p>
        </p:txBody>
      </p:sp>
      <p:pic>
        <p:nvPicPr>
          <p:cNvPr id="5" name="Picture 4" descr="A group of blue and red dots&#10;&#10;AI-generated content may be incorrect.">
            <a:extLst>
              <a:ext uri="{FF2B5EF4-FFF2-40B4-BE49-F238E27FC236}">
                <a16:creationId xmlns:a16="http://schemas.microsoft.com/office/drawing/2014/main" id="{A82ADAC8-D941-605A-EC23-DE766B12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268" b="50440"/>
          <a:stretch/>
        </p:blipFill>
        <p:spPr>
          <a:xfrm>
            <a:off x="5763326" y="1883791"/>
            <a:ext cx="3280156" cy="3090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338E14-22B6-6573-DE2D-AB0BCC80A2FE}"/>
              </a:ext>
            </a:extLst>
          </p:cNvPr>
          <p:cNvSpPr/>
          <p:nvPr/>
        </p:nvSpPr>
        <p:spPr>
          <a:xfrm>
            <a:off x="5632704" y="1883791"/>
            <a:ext cx="3279648" cy="3249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5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BFDD563A-1068-18C8-3E29-C1B585823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251C-E9F1-1BC2-DAFC-D480EC46A9E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65655-3E90-850B-E817-4B76C2A8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73" r="50566" b="1454"/>
          <a:stretch/>
        </p:blipFill>
        <p:spPr>
          <a:xfrm>
            <a:off x="6096000" y="2032000"/>
            <a:ext cx="3327399" cy="302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EA12E9-E115-A7C2-8895-FFA477ECE4FE}"/>
              </a:ext>
            </a:extLst>
          </p:cNvPr>
          <p:cNvSpPr/>
          <p:nvPr/>
        </p:nvSpPr>
        <p:spPr>
          <a:xfrm>
            <a:off x="6096000" y="1799907"/>
            <a:ext cx="3279648" cy="3249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8956DC1F-380E-AA1E-BAE5-AA183E1BC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1001-EF71-AD36-283D-5BEB3C3644C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hue + shape</a:t>
            </a:r>
          </a:p>
        </p:txBody>
      </p:sp>
      <p:pic>
        <p:nvPicPr>
          <p:cNvPr id="5" name="Picture 4" descr="A group of blue and red dots&#10;&#10;AI-generated content may be incorrect.">
            <a:extLst>
              <a:ext uri="{FF2B5EF4-FFF2-40B4-BE49-F238E27FC236}">
                <a16:creationId xmlns:a16="http://schemas.microsoft.com/office/drawing/2014/main" id="{706D783E-1D5D-796E-600D-88BCD5EC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804" b="50440"/>
          <a:stretch/>
        </p:blipFill>
        <p:spPr>
          <a:xfrm>
            <a:off x="6096000" y="1879219"/>
            <a:ext cx="3109468" cy="30904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B5E45D-938B-09CB-1345-BDA55228F938}"/>
              </a:ext>
            </a:extLst>
          </p:cNvPr>
          <p:cNvSpPr/>
          <p:nvPr/>
        </p:nvSpPr>
        <p:spPr>
          <a:xfrm>
            <a:off x="6096000" y="1799907"/>
            <a:ext cx="3279648" cy="3249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710D5-FB97-1A22-7D88-90B1EE18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0D12-0F25-CEBA-6C5D-8AEA8E5F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EDBAC-B693-B811-BDDF-B4F14309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Rally Day is this Thursday! Afternoon classes are cancelled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320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0ADE47B6-DB3F-583F-865A-C0DA2B08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>
            <a:extLst>
              <a:ext uri="{FF2B5EF4-FFF2-40B4-BE49-F238E27FC236}">
                <a16:creationId xmlns:a16="http://schemas.microsoft.com/office/drawing/2014/main" id="{2D082905-CF6E-B10B-3B04-E42186BE5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“feature hierarchy”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During boundary detection, the visual system favors hue over shape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DFD14-E221-E2A9-27F3-A5ED5CFC2C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  <p:pic>
        <p:nvPicPr>
          <p:cNvPr id="4" name="Picture 3" descr="A group of blue and red dots&#10;&#10;AI-generated content may be incorrect.">
            <a:extLst>
              <a:ext uri="{FF2B5EF4-FFF2-40B4-BE49-F238E27FC236}">
                <a16:creationId xmlns:a16="http://schemas.microsoft.com/office/drawing/2014/main" id="{50D05CAF-A147-2055-A09D-707DEB4F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510" b="50000"/>
          <a:stretch/>
        </p:blipFill>
        <p:spPr>
          <a:xfrm>
            <a:off x="5232400" y="2607170"/>
            <a:ext cx="3263900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06AD6-8D93-7117-16AB-8B8D386BD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88" y="1532917"/>
            <a:ext cx="6134911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3526445" y="3701708"/>
            <a:ext cx="2097557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effects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3602182" y="1560947"/>
            <a:ext cx="1660339" cy="1868053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  <p:sp>
        <p:nvSpPr>
          <p:cNvPr id="3" name="Google Shape;225;p22">
            <a:extLst>
              <a:ext uri="{FF2B5EF4-FFF2-40B4-BE49-F238E27FC236}">
                <a16:creationId xmlns:a16="http://schemas.microsoft.com/office/drawing/2014/main" id="{01A1D1B9-338A-B84F-6906-56179398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Emergence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3134014-597D-2D94-048E-AD5C51A8A612}"/>
              </a:ext>
            </a:extLst>
          </p:cNvPr>
          <p:cNvSpPr txBox="1"/>
          <p:nvPr/>
        </p:nvSpPr>
        <p:spPr>
          <a:xfrm>
            <a:off x="5761182" y="3770464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Google Shape;225;p22">
            <a:extLst>
              <a:ext uri="{FF2B5EF4-FFF2-40B4-BE49-F238E27FC236}">
                <a16:creationId xmlns:a16="http://schemas.microsoft.com/office/drawing/2014/main" id="{6DB5BC66-2C68-6F0F-90B2-807B6CE77AB9}"/>
              </a:ext>
            </a:extLst>
          </p:cNvPr>
          <p:cNvSpPr txBox="1">
            <a:spLocks/>
          </p:cNvSpPr>
          <p:nvPr/>
        </p:nvSpPr>
        <p:spPr>
          <a:xfrm>
            <a:off x="8068622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Google Shape;225;p22">
            <a:extLst>
              <a:ext uri="{FF2B5EF4-FFF2-40B4-BE49-F238E27FC236}">
                <a16:creationId xmlns:a16="http://schemas.microsoft.com/office/drawing/2014/main" id="{4B409560-6FA0-4E6B-69EB-665ADE49D4B5}"/>
              </a:ext>
            </a:extLst>
          </p:cNvPr>
          <p:cNvSpPr txBox="1">
            <a:spLocks/>
          </p:cNvSpPr>
          <p:nvPr/>
        </p:nvSpPr>
        <p:spPr>
          <a:xfrm>
            <a:off x="10179503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Invariance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58B9870C-1900-7B94-2B6C-92DDF2E6F00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144" y="1542893"/>
            <a:ext cx="1774212" cy="184510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7BA1E4BE-9FC2-8992-191C-F9871E90D3DE}"/>
              </a:ext>
            </a:extLst>
          </p:cNvPr>
          <p:cNvSpPr txBox="1"/>
          <p:nvPr/>
        </p:nvSpPr>
        <p:spPr>
          <a:xfrm>
            <a:off x="9839042" y="3704338"/>
            <a:ext cx="1868946" cy="110094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Demonstration</a:t>
            </a:r>
            <a:r>
              <a:rPr lang="en-US" sz="120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3.5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6" name="Picture 2" descr="A set of blotches that resemble a Dalmatian.">
            <a:extLst>
              <a:ext uri="{FF2B5EF4-FFF2-40B4-BE49-F238E27FC236}">
                <a16:creationId xmlns:a16="http://schemas.microsoft.com/office/drawing/2014/main" id="{76C650A0-6055-9730-B531-E43C3B911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9" t="18990" r="20911" b="21212"/>
          <a:stretch/>
        </p:blipFill>
        <p:spPr bwMode="auto">
          <a:xfrm>
            <a:off x="5352747" y="1809788"/>
            <a:ext cx="2644454" cy="16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30AEED-D3F8-C90A-1FFB-E5F382538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24437" r="37774" b="30049"/>
          <a:stretch/>
        </p:blipFill>
        <p:spPr bwMode="auto">
          <a:xfrm>
            <a:off x="7955301" y="1675926"/>
            <a:ext cx="1982175" cy="1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4F8488E8-DCD1-967A-7A8A-BAF4124B764F}"/>
              </a:ext>
            </a:extLst>
          </p:cNvPr>
          <p:cNvSpPr txBox="1"/>
          <p:nvPr/>
        </p:nvSpPr>
        <p:spPr>
          <a:xfrm>
            <a:off x="7800112" y="3719681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Google Shape;326;p32">
            <a:extLst>
              <a:ext uri="{FF2B5EF4-FFF2-40B4-BE49-F238E27FC236}">
                <a16:creationId xmlns:a16="http://schemas.microsoft.com/office/drawing/2014/main" id="{8E0DDD1B-AE68-0389-67FC-566C2F3652F3}"/>
              </a:ext>
            </a:extLst>
          </p:cNvPr>
          <p:cNvSpPr txBox="1"/>
          <p:nvPr/>
        </p:nvSpPr>
        <p:spPr>
          <a:xfrm>
            <a:off x="5563344" y="5280244"/>
            <a:ext cx="4495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6 “Laws of Grouping”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327;p32">
            <a:extLst>
              <a:ext uri="{FF2B5EF4-FFF2-40B4-BE49-F238E27FC236}">
                <a16:creationId xmlns:a16="http://schemas.microsoft.com/office/drawing/2014/main" id="{A738E1A1-2C1A-1917-C5FF-75EAB72D3359}"/>
              </a:ext>
            </a:extLst>
          </p:cNvPr>
          <p:cNvCxnSpPr/>
          <p:nvPr/>
        </p:nvCxnSpPr>
        <p:spPr>
          <a:xfrm>
            <a:off x="5106144" y="5661244"/>
            <a:ext cx="457200" cy="0"/>
          </a:xfrm>
          <a:prstGeom prst="straightConnector1">
            <a:avLst/>
          </a:prstGeom>
          <a:noFill/>
          <a:ln w="57150" cap="rnd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11" grpId="0"/>
      <p:bldP spid="23" grpId="0"/>
      <p:bldP spid="22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  <p:pic>
        <p:nvPicPr>
          <p:cNvPr id="4" name="Picture 3" descr="A close-up of a pill&#10;&#10;Description automatically generated">
            <a:extLst>
              <a:ext uri="{FF2B5EF4-FFF2-40B4-BE49-F238E27FC236}">
                <a16:creationId xmlns:a16="http://schemas.microsoft.com/office/drawing/2014/main" id="{F0954E6C-37A4-68CE-416C-523A186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85" y="2085363"/>
            <a:ext cx="7772400" cy="3119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33700A2-DD81-090A-F4A9-58D6EFC200F4}"/>
              </a:ext>
            </a:extLst>
          </p:cNvPr>
          <p:cNvSpPr/>
          <p:nvPr/>
        </p:nvSpPr>
        <p:spPr>
          <a:xfrm>
            <a:off x="3817489" y="2145323"/>
            <a:ext cx="3181188" cy="3037792"/>
          </a:xfrm>
          <a:prstGeom prst="frame">
            <a:avLst>
              <a:gd name="adj1" fmla="val 73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E1E5D00-F3B5-FCA9-40CD-4110E71B6814}"/>
              </a:ext>
            </a:extLst>
          </p:cNvPr>
          <p:cNvSpPr/>
          <p:nvPr/>
        </p:nvSpPr>
        <p:spPr>
          <a:xfrm>
            <a:off x="759231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D5773CA-B186-D4EF-5591-F10DEFEC997B}"/>
              </a:ext>
            </a:extLst>
          </p:cNvPr>
          <p:cNvSpPr/>
          <p:nvPr/>
        </p:nvSpPr>
        <p:spPr>
          <a:xfrm>
            <a:off x="887436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993BDE-BAB6-A2CB-0DF6-BB09C325C0D1}"/>
              </a:ext>
            </a:extLst>
          </p:cNvPr>
          <p:cNvSpPr/>
          <p:nvPr/>
        </p:nvSpPr>
        <p:spPr>
          <a:xfrm>
            <a:off x="10210797" y="2152162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“grey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  <p:pic>
        <p:nvPicPr>
          <p:cNvPr id="4" name="Picture 3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65E81FB3-CB3A-AE0A-3175-89990C80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2451528"/>
            <a:ext cx="3688379" cy="37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Gestalt Psychology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Attentive processing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66703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Be prepared to present your findings to the class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 ~10 minutes</a:t>
            </a:r>
          </a:p>
        </p:txBody>
      </p:sp>
      <p:grpSp>
        <p:nvGrpSpPr>
          <p:cNvPr id="3" name="Google Shape;458;p40">
            <a:extLst>
              <a:ext uri="{FF2B5EF4-FFF2-40B4-BE49-F238E27FC236}">
                <a16:creationId xmlns:a16="http://schemas.microsoft.com/office/drawing/2014/main" id="{E9F114D6-921C-B35F-772D-BCD46C3FBB2E}"/>
              </a:ext>
            </a:extLst>
          </p:cNvPr>
          <p:cNvGrpSpPr/>
          <p:nvPr/>
        </p:nvGrpSpPr>
        <p:grpSpPr>
          <a:xfrm>
            <a:off x="1440971" y="5038995"/>
            <a:ext cx="1498846" cy="1528465"/>
            <a:chOff x="4038600" y="1295400"/>
            <a:chExt cx="1498846" cy="1528465"/>
          </a:xfrm>
        </p:grpSpPr>
        <p:grpSp>
          <p:nvGrpSpPr>
            <p:cNvPr id="4" name="Google Shape;459;p40">
              <a:extLst>
                <a:ext uri="{FF2B5EF4-FFF2-40B4-BE49-F238E27FC236}">
                  <a16:creationId xmlns:a16="http://schemas.microsoft.com/office/drawing/2014/main" id="{39DCDF23-E64F-96B4-D461-BB7EB0974065}"/>
                </a:ext>
              </a:extLst>
            </p:cNvPr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6" name="Google Shape;460;p40">
                <a:extLst>
                  <a:ext uri="{FF2B5EF4-FFF2-40B4-BE49-F238E27FC236}">
                    <a16:creationId xmlns:a16="http://schemas.microsoft.com/office/drawing/2014/main" id="{97AE2267-29B1-A2DA-E62F-851D24508A04}"/>
                  </a:ext>
                </a:extLst>
              </p:cNvPr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8" name="Google Shape;461;p40">
                  <a:extLst>
                    <a:ext uri="{FF2B5EF4-FFF2-40B4-BE49-F238E27FC236}">
                      <a16:creationId xmlns:a16="http://schemas.microsoft.com/office/drawing/2014/main" id="{3E0C3440-C1EE-5A1E-AE2E-FDA8487BBF53}"/>
                    </a:ext>
                  </a:extLst>
                </p:cNvPr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" name="Google Shape;462;p40">
                  <a:extLst>
                    <a:ext uri="{FF2B5EF4-FFF2-40B4-BE49-F238E27FC236}">
                      <a16:creationId xmlns:a16="http://schemas.microsoft.com/office/drawing/2014/main" id="{4EC41701-A1BD-7817-C96D-A7969B8A6DC6}"/>
                    </a:ext>
                  </a:extLst>
                </p:cNvPr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" name="Google Shape;463;p40">
                  <a:extLst>
                    <a:ext uri="{FF2B5EF4-FFF2-40B4-BE49-F238E27FC236}">
                      <a16:creationId xmlns:a16="http://schemas.microsoft.com/office/drawing/2014/main" id="{A76E5E71-0927-C039-9F97-0459934DD9A4}"/>
                    </a:ext>
                  </a:extLst>
                </p:cNvPr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" name="Google Shape;464;p40">
                <a:extLst>
                  <a:ext uri="{FF2B5EF4-FFF2-40B4-BE49-F238E27FC236}">
                    <a16:creationId xmlns:a16="http://schemas.microsoft.com/office/drawing/2014/main" id="{C118DB75-36E3-0EA2-CA7D-4237497DCAD7}"/>
                  </a:ext>
                </a:extLst>
              </p:cNvPr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Google Shape;465;p40">
              <a:extLst>
                <a:ext uri="{FF2B5EF4-FFF2-40B4-BE49-F238E27FC236}">
                  <a16:creationId xmlns:a16="http://schemas.microsoft.com/office/drawing/2014/main" id="{5F95312A-226B-C05C-C584-C11C41472EF2}"/>
                </a:ext>
              </a:extLst>
            </p:cNvPr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466;p40">
            <a:extLst>
              <a:ext uri="{FF2B5EF4-FFF2-40B4-BE49-F238E27FC236}">
                <a16:creationId xmlns:a16="http://schemas.microsoft.com/office/drawing/2014/main" id="{4F3F92E9-6CB0-E892-35EF-71806744172F}"/>
              </a:ext>
            </a:extLst>
          </p:cNvPr>
          <p:cNvGrpSpPr/>
          <p:nvPr/>
        </p:nvGrpSpPr>
        <p:grpSpPr>
          <a:xfrm>
            <a:off x="3340693" y="4962795"/>
            <a:ext cx="1381508" cy="1604665"/>
            <a:chOff x="5715000" y="1219200"/>
            <a:chExt cx="1381508" cy="1604665"/>
          </a:xfrm>
        </p:grpSpPr>
        <p:sp>
          <p:nvSpPr>
            <p:cNvPr id="12" name="Google Shape;467;p40">
              <a:extLst>
                <a:ext uri="{FF2B5EF4-FFF2-40B4-BE49-F238E27FC236}">
                  <a16:creationId xmlns:a16="http://schemas.microsoft.com/office/drawing/2014/main" id="{AA838AF2-4444-0F3F-DBA5-3519FD00F169}"/>
                </a:ext>
              </a:extLst>
            </p:cNvPr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Google Shape;468;p40">
              <a:extLst>
                <a:ext uri="{FF2B5EF4-FFF2-40B4-BE49-F238E27FC236}">
                  <a16:creationId xmlns:a16="http://schemas.microsoft.com/office/drawing/2014/main" id="{CEB2C47C-514F-B451-1945-27323E1636FE}"/>
                </a:ext>
              </a:extLst>
            </p:cNvPr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476;p40">
            <a:extLst>
              <a:ext uri="{FF2B5EF4-FFF2-40B4-BE49-F238E27FC236}">
                <a16:creationId xmlns:a16="http://schemas.microsoft.com/office/drawing/2014/main" id="{F770923F-A74E-0361-C462-BE7869544F80}"/>
              </a:ext>
            </a:extLst>
          </p:cNvPr>
          <p:cNvGrpSpPr/>
          <p:nvPr/>
        </p:nvGrpSpPr>
        <p:grpSpPr>
          <a:xfrm>
            <a:off x="6657287" y="5023159"/>
            <a:ext cx="1518264" cy="1604662"/>
            <a:chOff x="4015019" y="2819403"/>
            <a:chExt cx="1518264" cy="1604662"/>
          </a:xfrm>
        </p:grpSpPr>
        <p:grpSp>
          <p:nvGrpSpPr>
            <p:cNvPr id="15" name="Google Shape;477;p40">
              <a:extLst>
                <a:ext uri="{FF2B5EF4-FFF2-40B4-BE49-F238E27FC236}">
                  <a16:creationId xmlns:a16="http://schemas.microsoft.com/office/drawing/2014/main" id="{46D81CDB-2E0F-3339-A388-04745963DDE2}"/>
                </a:ext>
              </a:extLst>
            </p:cNvPr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17" name="Google Shape;478;p40">
                <a:extLst>
                  <a:ext uri="{FF2B5EF4-FFF2-40B4-BE49-F238E27FC236}">
                    <a16:creationId xmlns:a16="http://schemas.microsoft.com/office/drawing/2014/main" id="{F6A546DA-2C88-86DD-8F83-8E7230B80687}"/>
                  </a:ext>
                </a:extLst>
              </p:cNvPr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" name="Google Shape;479;p40">
                <a:extLst>
                  <a:ext uri="{FF2B5EF4-FFF2-40B4-BE49-F238E27FC236}">
                    <a16:creationId xmlns:a16="http://schemas.microsoft.com/office/drawing/2014/main" id="{6118D105-39A3-5629-37B0-452266652B2D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480;p40">
                <a:extLst>
                  <a:ext uri="{FF2B5EF4-FFF2-40B4-BE49-F238E27FC236}">
                    <a16:creationId xmlns:a16="http://schemas.microsoft.com/office/drawing/2014/main" id="{0FE6324D-B725-6A16-F5B4-AA2329A5D2F6}"/>
                  </a:ext>
                </a:extLst>
              </p:cNvPr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481;p40">
              <a:extLst>
                <a:ext uri="{FF2B5EF4-FFF2-40B4-BE49-F238E27FC236}">
                  <a16:creationId xmlns:a16="http://schemas.microsoft.com/office/drawing/2014/main" id="{7B632BBA-A015-7A7E-4BEE-2B083DDEE77A}"/>
                </a:ext>
              </a:extLst>
            </p:cNvPr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82;p40">
            <a:extLst>
              <a:ext uri="{FF2B5EF4-FFF2-40B4-BE49-F238E27FC236}">
                <a16:creationId xmlns:a16="http://schemas.microsoft.com/office/drawing/2014/main" id="{0B383132-80DC-84E9-81E0-FDDFBC0B918A}"/>
              </a:ext>
            </a:extLst>
          </p:cNvPr>
          <p:cNvGrpSpPr/>
          <p:nvPr/>
        </p:nvGrpSpPr>
        <p:grpSpPr>
          <a:xfrm>
            <a:off x="8267676" y="5124356"/>
            <a:ext cx="1963699" cy="1528465"/>
            <a:chOff x="5410200" y="2971800"/>
            <a:chExt cx="1963699" cy="1528465"/>
          </a:xfrm>
        </p:grpSpPr>
        <p:grpSp>
          <p:nvGrpSpPr>
            <p:cNvPr id="21" name="Google Shape;483;p40">
              <a:extLst>
                <a:ext uri="{FF2B5EF4-FFF2-40B4-BE49-F238E27FC236}">
                  <a16:creationId xmlns:a16="http://schemas.microsoft.com/office/drawing/2014/main" id="{8F8FE4CA-B7F6-BECF-1A6E-005BE520C33C}"/>
                </a:ext>
              </a:extLst>
            </p:cNvPr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23" name="Google Shape;484;p40">
                <a:extLst>
                  <a:ext uri="{FF2B5EF4-FFF2-40B4-BE49-F238E27FC236}">
                    <a16:creationId xmlns:a16="http://schemas.microsoft.com/office/drawing/2014/main" id="{7D284FC2-674C-08CC-DE8B-40BC5961D924}"/>
                  </a:ext>
                </a:extLst>
              </p:cNvPr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4" name="Google Shape;485;p40">
                  <a:extLst>
                    <a:ext uri="{FF2B5EF4-FFF2-40B4-BE49-F238E27FC236}">
                      <a16:creationId xmlns:a16="http://schemas.microsoft.com/office/drawing/2014/main" id="{C14989DC-377E-5CDB-1363-AC0BB01F97DC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51" name="Google Shape;486;p40">
                    <a:extLst>
                      <a:ext uri="{FF2B5EF4-FFF2-40B4-BE49-F238E27FC236}">
                        <a16:creationId xmlns:a16="http://schemas.microsoft.com/office/drawing/2014/main" id="{0F1FDC5F-0DD2-A758-450A-C08CB905DECB}"/>
                      </a:ext>
                    </a:extLst>
                  </p:cNvPr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87;p40">
                    <a:extLst>
                      <a:ext uri="{FF2B5EF4-FFF2-40B4-BE49-F238E27FC236}">
                        <a16:creationId xmlns:a16="http://schemas.microsoft.com/office/drawing/2014/main" id="{859BE010-345D-E1C4-6932-51F2424A8E36}"/>
                      </a:ext>
                    </a:extLst>
                  </p:cNvPr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488;p40">
                    <a:extLst>
                      <a:ext uri="{FF2B5EF4-FFF2-40B4-BE49-F238E27FC236}">
                        <a16:creationId xmlns:a16="http://schemas.microsoft.com/office/drawing/2014/main" id="{F8C30B09-E743-62D8-03D0-D346370CFAB1}"/>
                      </a:ext>
                    </a:extLst>
                  </p:cNvPr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" name="Google Shape;489;p40">
                  <a:extLst>
                    <a:ext uri="{FF2B5EF4-FFF2-40B4-BE49-F238E27FC236}">
                      <a16:creationId xmlns:a16="http://schemas.microsoft.com/office/drawing/2014/main" id="{08D1D1EE-DFB5-526F-6838-D2A84A7E5C56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6" name="Google Shape;490;p40">
                    <a:extLst>
                      <a:ext uri="{FF2B5EF4-FFF2-40B4-BE49-F238E27FC236}">
                        <a16:creationId xmlns:a16="http://schemas.microsoft.com/office/drawing/2014/main" id="{C22D7188-8940-B4CE-A467-8484C250FB29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7" name="Google Shape;491;p40">
                    <a:extLst>
                      <a:ext uri="{FF2B5EF4-FFF2-40B4-BE49-F238E27FC236}">
                        <a16:creationId xmlns:a16="http://schemas.microsoft.com/office/drawing/2014/main" id="{A914FD58-3D4B-2750-332D-B07CA20708C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8" name="Google Shape;492;p40">
                    <a:extLst>
                      <a:ext uri="{FF2B5EF4-FFF2-40B4-BE49-F238E27FC236}">
                        <a16:creationId xmlns:a16="http://schemas.microsoft.com/office/drawing/2014/main" id="{6FBD744F-BEF0-2791-631D-43D5B5F6065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" name="Google Shape;493;p40">
                    <a:extLst>
                      <a:ext uri="{FF2B5EF4-FFF2-40B4-BE49-F238E27FC236}">
                        <a16:creationId xmlns:a16="http://schemas.microsoft.com/office/drawing/2014/main" id="{C17318DA-D3B8-AA3C-4EA0-9357C22A7D4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0" name="Google Shape;494;p40">
                    <a:extLst>
                      <a:ext uri="{FF2B5EF4-FFF2-40B4-BE49-F238E27FC236}">
                        <a16:creationId xmlns:a16="http://schemas.microsoft.com/office/drawing/2014/main" id="{5A094523-BE7C-61CC-46C7-E8B16522164C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" name="Google Shape;495;p40">
                <a:extLst>
                  <a:ext uri="{FF2B5EF4-FFF2-40B4-BE49-F238E27FC236}">
                    <a16:creationId xmlns:a16="http://schemas.microsoft.com/office/drawing/2014/main" id="{23B2A566-928D-2C14-C10D-6BF4038ED2DC}"/>
                  </a:ext>
                </a:extLst>
              </p:cNvPr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25" name="Google Shape;496;p40">
                  <a:extLst>
                    <a:ext uri="{FF2B5EF4-FFF2-40B4-BE49-F238E27FC236}">
                      <a16:creationId xmlns:a16="http://schemas.microsoft.com/office/drawing/2014/main" id="{A45900CC-2F0C-BD7C-05C3-E0FEE253446C}"/>
                    </a:ext>
                  </a:extLst>
                </p:cNvPr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32" name="Google Shape;497;p40">
                    <a:extLst>
                      <a:ext uri="{FF2B5EF4-FFF2-40B4-BE49-F238E27FC236}">
                        <a16:creationId xmlns:a16="http://schemas.microsoft.com/office/drawing/2014/main" id="{76D088E9-7DB9-F7CA-0981-2ED9B079A753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3" name="Google Shape;498;p40">
                    <a:extLst>
                      <a:ext uri="{FF2B5EF4-FFF2-40B4-BE49-F238E27FC236}">
                        <a16:creationId xmlns:a16="http://schemas.microsoft.com/office/drawing/2014/main" id="{82BFD0AA-9F48-3194-A7F1-9F065837DA2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4" name="Google Shape;499;p40">
                    <a:extLst>
                      <a:ext uri="{FF2B5EF4-FFF2-40B4-BE49-F238E27FC236}">
                        <a16:creationId xmlns:a16="http://schemas.microsoft.com/office/drawing/2014/main" id="{AB7F6D70-8881-A955-8B94-4AB2C5C14DAC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5" name="Google Shape;500;p40">
                    <a:extLst>
                      <a:ext uri="{FF2B5EF4-FFF2-40B4-BE49-F238E27FC236}">
                        <a16:creationId xmlns:a16="http://schemas.microsoft.com/office/drawing/2014/main" id="{651BE524-F508-DC09-DF73-B5C8569C88EF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6" name="Google Shape;501;p40">
                    <a:extLst>
                      <a:ext uri="{FF2B5EF4-FFF2-40B4-BE49-F238E27FC236}">
                        <a16:creationId xmlns:a16="http://schemas.microsoft.com/office/drawing/2014/main" id="{F92552A7-67BE-2075-81D1-3D507EF10F01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7" name="Google Shape;502;p40">
                    <a:extLst>
                      <a:ext uri="{FF2B5EF4-FFF2-40B4-BE49-F238E27FC236}">
                        <a16:creationId xmlns:a16="http://schemas.microsoft.com/office/drawing/2014/main" id="{80620036-82AA-30CA-59AB-B2E16BC0AC7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8" name="Google Shape;503;p40">
                    <a:extLst>
                      <a:ext uri="{FF2B5EF4-FFF2-40B4-BE49-F238E27FC236}">
                        <a16:creationId xmlns:a16="http://schemas.microsoft.com/office/drawing/2014/main" id="{0C23D8B1-05CD-318C-F88E-47F1D76D9EAD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9" name="Google Shape;504;p40">
                    <a:extLst>
                      <a:ext uri="{FF2B5EF4-FFF2-40B4-BE49-F238E27FC236}">
                        <a16:creationId xmlns:a16="http://schemas.microsoft.com/office/drawing/2014/main" id="{00783243-1E10-855D-4B82-4C3364FC0901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0" name="Google Shape;505;p40">
                    <a:extLst>
                      <a:ext uri="{FF2B5EF4-FFF2-40B4-BE49-F238E27FC236}">
                        <a16:creationId xmlns:a16="http://schemas.microsoft.com/office/drawing/2014/main" id="{85DD6258-4342-4B52-2E5B-E34D04C49D05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" name="Google Shape;506;p40">
                    <a:extLst>
                      <a:ext uri="{FF2B5EF4-FFF2-40B4-BE49-F238E27FC236}">
                        <a16:creationId xmlns:a16="http://schemas.microsoft.com/office/drawing/2014/main" id="{0747CAFE-DAA3-4C5B-572B-B2F8B69CD790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" name="Google Shape;507;p40">
                    <a:extLst>
                      <a:ext uri="{FF2B5EF4-FFF2-40B4-BE49-F238E27FC236}">
                        <a16:creationId xmlns:a16="http://schemas.microsoft.com/office/drawing/2014/main" id="{91E0900A-F6CA-5D4A-51BB-A56EAC3D6099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3" name="Google Shape;508;p40">
                    <a:extLst>
                      <a:ext uri="{FF2B5EF4-FFF2-40B4-BE49-F238E27FC236}">
                        <a16:creationId xmlns:a16="http://schemas.microsoft.com/office/drawing/2014/main" id="{65D212EC-92C5-7FDF-B186-E59FF73DB9E9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26" name="Google Shape;509;p40">
                  <a:extLst>
                    <a:ext uri="{FF2B5EF4-FFF2-40B4-BE49-F238E27FC236}">
                      <a16:creationId xmlns:a16="http://schemas.microsoft.com/office/drawing/2014/main" id="{197869E8-34F9-E7F1-43F8-047E7F442843}"/>
                    </a:ext>
                  </a:extLst>
                </p:cNvPr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7" name="Google Shape;510;p40">
                  <a:extLst>
                    <a:ext uri="{FF2B5EF4-FFF2-40B4-BE49-F238E27FC236}">
                      <a16:creationId xmlns:a16="http://schemas.microsoft.com/office/drawing/2014/main" id="{2F20C8B4-E66B-24CF-0D58-BCAFACEF611C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8" name="Google Shape;511;p40">
                  <a:extLst>
                    <a:ext uri="{FF2B5EF4-FFF2-40B4-BE49-F238E27FC236}">
                      <a16:creationId xmlns:a16="http://schemas.microsoft.com/office/drawing/2014/main" id="{E344DBEB-0943-1A95-7EBB-FF5CF666A9B6}"/>
                    </a:ext>
                  </a:extLst>
                </p:cNvPr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9" name="Google Shape;512;p40">
                  <a:extLst>
                    <a:ext uri="{FF2B5EF4-FFF2-40B4-BE49-F238E27FC236}">
                      <a16:creationId xmlns:a16="http://schemas.microsoft.com/office/drawing/2014/main" id="{049B826E-3A10-0B89-E4F4-DAE683BB0F5A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0" name="Google Shape;513;p40">
                  <a:extLst>
                    <a:ext uri="{FF2B5EF4-FFF2-40B4-BE49-F238E27FC236}">
                      <a16:creationId xmlns:a16="http://schemas.microsoft.com/office/drawing/2014/main" id="{4E36837D-F637-E3A5-8239-13760C8BDFC0}"/>
                    </a:ext>
                  </a:extLst>
                </p:cNvPr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1" name="Google Shape;514;p40">
                  <a:extLst>
                    <a:ext uri="{FF2B5EF4-FFF2-40B4-BE49-F238E27FC236}">
                      <a16:creationId xmlns:a16="http://schemas.microsoft.com/office/drawing/2014/main" id="{CB29AEF1-D7EB-83B4-14BC-8F903DBF51DE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22" name="Google Shape;515;p40">
              <a:extLst>
                <a:ext uri="{FF2B5EF4-FFF2-40B4-BE49-F238E27FC236}">
                  <a16:creationId xmlns:a16="http://schemas.microsoft.com/office/drawing/2014/main" id="{88AD5B1A-4ACE-3DD1-4DFB-AE237AD32088}"/>
                </a:ext>
              </a:extLst>
            </p:cNvPr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16;p40">
            <a:extLst>
              <a:ext uri="{FF2B5EF4-FFF2-40B4-BE49-F238E27FC236}">
                <a16:creationId xmlns:a16="http://schemas.microsoft.com/office/drawing/2014/main" id="{5267389E-AEDE-5CC0-1C8F-9196871427D9}"/>
              </a:ext>
            </a:extLst>
          </p:cNvPr>
          <p:cNvGrpSpPr/>
          <p:nvPr/>
        </p:nvGrpSpPr>
        <p:grpSpPr>
          <a:xfrm>
            <a:off x="10257518" y="4909558"/>
            <a:ext cx="1484902" cy="1718263"/>
            <a:chOff x="7391400" y="2782002"/>
            <a:chExt cx="1484902" cy="1718263"/>
          </a:xfrm>
        </p:grpSpPr>
        <p:grpSp>
          <p:nvGrpSpPr>
            <p:cNvPr id="55" name="Google Shape;517;p40">
              <a:extLst>
                <a:ext uri="{FF2B5EF4-FFF2-40B4-BE49-F238E27FC236}">
                  <a16:creationId xmlns:a16="http://schemas.microsoft.com/office/drawing/2014/main" id="{4DAA750F-227B-3525-D6AB-C0F0A4EAB460}"/>
                </a:ext>
              </a:extLst>
            </p:cNvPr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7" name="Google Shape;518;p40">
                <a:extLst>
                  <a:ext uri="{FF2B5EF4-FFF2-40B4-BE49-F238E27FC236}">
                    <a16:creationId xmlns:a16="http://schemas.microsoft.com/office/drawing/2014/main" id="{8A22780C-6B01-FD89-549F-B6388D7863F2}"/>
                  </a:ext>
                </a:extLst>
              </p:cNvPr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19;p40">
                <a:extLst>
                  <a:ext uri="{FF2B5EF4-FFF2-40B4-BE49-F238E27FC236}">
                    <a16:creationId xmlns:a16="http://schemas.microsoft.com/office/drawing/2014/main" id="{F46F02DB-74DF-9201-ED7B-271C94A5FA7E}"/>
                  </a:ext>
                </a:extLst>
              </p:cNvPr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520;p40">
              <a:extLst>
                <a:ext uri="{FF2B5EF4-FFF2-40B4-BE49-F238E27FC236}">
                  <a16:creationId xmlns:a16="http://schemas.microsoft.com/office/drawing/2014/main" id="{8EAA17A0-B0E4-B52F-6435-C7290F67BC69}"/>
                </a:ext>
              </a:extLst>
            </p:cNvPr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" name="Picture 58" descr="A black and white panda&#10;&#10;Description automatically generated">
            <a:extLst>
              <a:ext uri="{FF2B5EF4-FFF2-40B4-BE49-F238E27FC236}">
                <a16:creationId xmlns:a16="http://schemas.microsoft.com/office/drawing/2014/main" id="{1F9BAF78-033E-179A-D467-C44524E9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675" y="5105153"/>
            <a:ext cx="1125402" cy="1060161"/>
          </a:xfrm>
          <a:prstGeom prst="rect">
            <a:avLst/>
          </a:prstGeom>
        </p:spPr>
      </p:pic>
      <p:sp>
        <p:nvSpPr>
          <p:cNvPr id="60" name="Google Shape;468;p40">
            <a:extLst>
              <a:ext uri="{FF2B5EF4-FFF2-40B4-BE49-F238E27FC236}">
                <a16:creationId xmlns:a16="http://schemas.microsoft.com/office/drawing/2014/main" id="{38ED4AEA-FB27-1CDA-8684-27FE9448F129}"/>
              </a:ext>
            </a:extLst>
          </p:cNvPr>
          <p:cNvSpPr txBox="1"/>
          <p:nvPr/>
        </p:nvSpPr>
        <p:spPr>
          <a:xfrm>
            <a:off x="5033890" y="6105795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Picture 60" descr="A close-up of a pill&#10;&#10;Description automatically generated">
            <a:extLst>
              <a:ext uri="{FF2B5EF4-FFF2-40B4-BE49-F238E27FC236}">
                <a16:creationId xmlns:a16="http://schemas.microsoft.com/office/drawing/2014/main" id="{91B3E5EE-3AA4-984A-8B7F-2C5B75639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905"/>
          <a:stretch/>
        </p:blipFill>
        <p:spPr>
          <a:xfrm>
            <a:off x="1508228" y="5121054"/>
            <a:ext cx="1364332" cy="1051097"/>
          </a:xfrm>
          <a:prstGeom prst="rect">
            <a:avLst/>
          </a:prstGeom>
        </p:spPr>
      </p:pic>
      <p:pic>
        <p:nvPicPr>
          <p:cNvPr id="62" name="Picture 61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134DEADE-3DE4-448F-809B-52D7C56CB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495" y="5128184"/>
            <a:ext cx="1009294" cy="102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>
          <a:extLst>
            <a:ext uri="{FF2B5EF4-FFF2-40B4-BE49-F238E27FC236}">
              <a16:creationId xmlns:a16="http://schemas.microsoft.com/office/drawing/2014/main" id="{70BEC088-B1F9-407C-CD42-D7FD6B9A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9B27DB-CEF4-C4ED-6D77-22B9117A145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39919B1C-2A47-77E1-CD28-430C52F7BCFB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  <p:pic>
        <p:nvPicPr>
          <p:cNvPr id="7" name="Content Placeholder 6" descr="A graph of a function&#10;&#10;AI-generated content may be incorrect.">
            <a:extLst>
              <a:ext uri="{FF2B5EF4-FFF2-40B4-BE49-F238E27FC236}">
                <a16:creationId xmlns:a16="http://schemas.microsoft.com/office/drawing/2014/main" id="{10BDAC6D-EAA5-D9BD-1CC9-766267BD3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8238" y="1571167"/>
            <a:ext cx="7315200" cy="4763911"/>
          </a:xfrm>
        </p:spPr>
      </p:pic>
    </p:spTree>
    <p:extLst>
      <p:ext uri="{BB962C8B-B14F-4D97-AF65-F5344CB8AC3E}">
        <p14:creationId xmlns:p14="http://schemas.microsoft.com/office/powerpoint/2010/main" val="435410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>
          <a:extLst>
            <a:ext uri="{FF2B5EF4-FFF2-40B4-BE49-F238E27FC236}">
              <a16:creationId xmlns:a16="http://schemas.microsoft.com/office/drawing/2014/main" id="{7798C3CC-4A5F-E5D6-EB02-106F1B53E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>
            <a:extLst>
              <a:ext uri="{FF2B5EF4-FFF2-40B4-BE49-F238E27FC236}">
                <a16:creationId xmlns:a16="http://schemas.microsoft.com/office/drawing/2014/main" id="{2E516E9D-17EB-ED35-B609-15023B445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Short term “working” memory is limited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>
            <a:extLst>
              <a:ext uri="{FF2B5EF4-FFF2-40B4-BE49-F238E27FC236}">
                <a16:creationId xmlns:a16="http://schemas.microsoft.com/office/drawing/2014/main" id="{32241B3D-AEA1-C993-78D4-61C3A1A7BFEF}"/>
              </a:ext>
            </a:extLst>
          </p:cNvPr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homepage.divms.uiowa.edu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/~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luke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/classes/STAT4580/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percep.html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57B33C-5D47-8664-CBE3-EF1C59D1838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BE38B8-D9FF-5BB0-16E1-CE06B785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1"/>
          <a:stretch/>
        </p:blipFill>
        <p:spPr bwMode="auto">
          <a:xfrm>
            <a:off x="3932238" y="1230923"/>
            <a:ext cx="7094537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16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C74D9D67-9C48-6E4B-3A7F-030A35169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0356-9955-00CF-7178-5501C0EEA6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phenomenon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0D99AD36-1E26-4D50-11F2-1FC7202C2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7072819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Be careful when layering colors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1F598-B013-F221-3AB7-FAA93A163E59}"/>
              </a:ext>
            </a:extLst>
          </p:cNvPr>
          <p:cNvSpPr txBox="1"/>
          <p:nvPr/>
        </p:nvSpPr>
        <p:spPr>
          <a:xfrm>
            <a:off x="7426325" y="6446183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734F1D05-9972-8670-3683-996490F0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83" y="1689100"/>
            <a:ext cx="7176916" cy="38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90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D0AF24AB-2F75-2C95-6EA8-DFB6D4D83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2309767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Hue mapped to too many categories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graph of population growth&#10;&#10;AI-generated content may be incorrect.">
            <a:extLst>
              <a:ext uri="{FF2B5EF4-FFF2-40B4-BE49-F238E27FC236}">
                <a16:creationId xmlns:a16="http://schemas.microsoft.com/office/drawing/2014/main" id="{D9F3011C-15FE-C063-51FC-11793E65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48" y="0"/>
            <a:ext cx="591983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3ABDD3-4A0E-9F95-1D64-0F932977EB15}"/>
              </a:ext>
            </a:extLst>
          </p:cNvPr>
          <p:cNvSpPr txBox="1"/>
          <p:nvPr/>
        </p:nvSpPr>
        <p:spPr>
          <a:xfrm>
            <a:off x="1419225" y="647596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A874737B-5459-6072-C4D6-6384ADE4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079D-C6D5-D944-CB9C-2070E8ADBCC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F875E1A7-2556-03AB-0FD4-48A31908A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2309767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Hue not mapped to data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graph of the state&#10;&#10;AI-generated content may be incorrect.">
            <a:extLst>
              <a:ext uri="{FF2B5EF4-FFF2-40B4-BE49-F238E27FC236}">
                <a16:creationId xmlns:a16="http://schemas.microsoft.com/office/drawing/2014/main" id="{39DC3809-01BF-15A2-3308-B771CDA3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48" y="-6350"/>
            <a:ext cx="61280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3BCB9-6107-6CF8-71F7-C323EDF7E13C}"/>
              </a:ext>
            </a:extLst>
          </p:cNvPr>
          <p:cNvSpPr txBox="1"/>
          <p:nvPr/>
        </p:nvSpPr>
        <p:spPr>
          <a:xfrm>
            <a:off x="1343025" y="648231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5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DC6770E1-5537-41B0-9A29-D846F8CE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4AE3-D200-2670-A3B3-3EB47C95BCE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AA8C301F-51A6-502F-7961-AFC0192F8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7072819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Rainbow obscures real patterns (it is not monotonic)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9979FA83-7BA5-D15A-6F82-31E45C75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1339850"/>
            <a:ext cx="7772400" cy="5192913"/>
          </a:xfrm>
          <a:prstGeom prst="rect">
            <a:avLst/>
          </a:prstGeom>
        </p:spPr>
      </p:pic>
      <p:pic>
        <p:nvPicPr>
          <p:cNvPr id="8" name="Picture 7" descr="A close-up of a color chart&#10;&#10;AI-generated content may be incorrect.">
            <a:extLst>
              <a:ext uri="{FF2B5EF4-FFF2-40B4-BE49-F238E27FC236}">
                <a16:creationId xmlns:a16="http://schemas.microsoft.com/office/drawing/2014/main" id="{505424B7-0FBE-F79A-0D81-CF715AF70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618" y="2463800"/>
            <a:ext cx="7772400" cy="2257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9FFBF-8942-3611-FEE2-06AD0B3D0E1F}"/>
              </a:ext>
            </a:extLst>
          </p:cNvPr>
          <p:cNvSpPr txBox="1"/>
          <p:nvPr/>
        </p:nvSpPr>
        <p:spPr>
          <a:xfrm>
            <a:off x="7426325" y="6446183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33A8ED9A-C015-F71E-889E-87A3E0C0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69AA-6AB1-53B9-B206-57FD2AE5E9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AEC0DC0-3060-B7FF-AF09-B33B6FE3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702" y="1759754"/>
            <a:ext cx="8693298" cy="3338491"/>
          </a:xfrm>
          <a:prstGeom prst="rect">
            <a:avLst/>
          </a:prstGeom>
        </p:spPr>
      </p:pic>
      <p:sp>
        <p:nvSpPr>
          <p:cNvPr id="13" name="Google Shape;851;p117">
            <a:extLst>
              <a:ext uri="{FF2B5EF4-FFF2-40B4-BE49-F238E27FC236}">
                <a16:creationId xmlns:a16="http://schemas.microsoft.com/office/drawing/2014/main" id="{BDCB871E-033D-6879-73D9-C7C62F287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8693298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Similar colors are hard to differentiate 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BAC7D-39A9-8FE4-F33C-09ABD0D02B42}"/>
              </a:ext>
            </a:extLst>
          </p:cNvPr>
          <p:cNvSpPr txBox="1"/>
          <p:nvPr/>
        </p:nvSpPr>
        <p:spPr>
          <a:xfrm>
            <a:off x="6480175" y="6211669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matthewstrom.com</a:t>
            </a:r>
            <a:r>
              <a:rPr lang="en-US" dirty="0"/>
              <a:t>/writing/how-to-pick-the-least-wrong-colors/</a:t>
            </a:r>
          </a:p>
        </p:txBody>
      </p:sp>
    </p:spTree>
    <p:extLst>
      <p:ext uri="{BB962C8B-B14F-4D97-AF65-F5344CB8AC3E}">
        <p14:creationId xmlns:p14="http://schemas.microsoft.com/office/powerpoint/2010/main" val="4654224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464C118F-8267-A6D1-F8B7-B6BD0556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DD76-372C-3581-EB82-8D24055EB0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13" name="Google Shape;851;p117">
            <a:extLst>
              <a:ext uri="{FF2B5EF4-FFF2-40B4-BE49-F238E27FC236}">
                <a16:creationId xmlns:a16="http://schemas.microsoft.com/office/drawing/2014/main" id="{F707394A-83F5-5659-D0A4-1B1E0D80AC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8693298" cy="60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Similar colors imply relationships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arison of pie charts&#10;&#10;AI-generated content may be incorrect.">
            <a:extLst>
              <a:ext uri="{FF2B5EF4-FFF2-40B4-BE49-F238E27FC236}">
                <a16:creationId xmlns:a16="http://schemas.microsoft.com/office/drawing/2014/main" id="{D497E23C-9E38-03F4-EB36-3B74CA6A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46" y="1492585"/>
            <a:ext cx="8613344" cy="3872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46778-478E-A965-0985-98D8FBD12E27}"/>
              </a:ext>
            </a:extLst>
          </p:cNvPr>
          <p:cNvSpPr txBox="1"/>
          <p:nvPr/>
        </p:nvSpPr>
        <p:spPr>
          <a:xfrm>
            <a:off x="6315075" y="6211669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matthewstrom.com</a:t>
            </a:r>
            <a:r>
              <a:rPr lang="en-US" dirty="0"/>
              <a:t>/writing/how-to-pick-the-least-wrong-colors/</a:t>
            </a:r>
          </a:p>
        </p:txBody>
      </p:sp>
    </p:spTree>
    <p:extLst>
      <p:ext uri="{BB962C8B-B14F-4D97-AF65-F5344CB8AC3E}">
        <p14:creationId xmlns:p14="http://schemas.microsoft.com/office/powerpoint/2010/main" val="3134959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“colorblindness”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F801E831-0885-257B-0349-4D1342F4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7700-6115-617E-1387-D07AA1B26B8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10A0EB6-179D-B2A9-F6C0-B18B1775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93" y="1574800"/>
            <a:ext cx="6654800" cy="4940300"/>
          </a:xfrm>
          <a:prstGeom prst="rect">
            <a:avLst/>
          </a:prstGeom>
        </p:spPr>
      </p:pic>
      <p:pic>
        <p:nvPicPr>
          <p:cNvPr id="852" name="Google Shape;852;p117">
            <a:extLst>
              <a:ext uri="{FF2B5EF4-FFF2-40B4-BE49-F238E27FC236}">
                <a16:creationId xmlns:a16="http://schemas.microsoft.com/office/drawing/2014/main" id="{C2BAE4AE-9715-2053-5CF3-D74CCF8A16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544382" y="342900"/>
            <a:ext cx="2842423" cy="3238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055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9CFB1529-6EA1-77FF-5A1C-7518F4A0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44ED-14A8-F87D-1A4E-600C5612207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pic>
        <p:nvPicPr>
          <p:cNvPr id="4" name="Picture 3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C61BAF02-A5EF-F408-C41F-9D3EA97BB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881" y="1460500"/>
            <a:ext cx="6299200" cy="5219700"/>
          </a:xfrm>
          <a:prstGeom prst="rect">
            <a:avLst/>
          </a:prstGeom>
        </p:spPr>
      </p:pic>
      <p:pic>
        <p:nvPicPr>
          <p:cNvPr id="853" name="Google Shape;853;p117">
            <a:extLst>
              <a:ext uri="{FF2B5EF4-FFF2-40B4-BE49-F238E27FC236}">
                <a16:creationId xmlns:a16="http://schemas.microsoft.com/office/drawing/2014/main" id="{596A5633-7985-0E18-FDE2-4969468AF7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3633282" y="279400"/>
            <a:ext cx="2896343" cy="3238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3285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9503EC5A-E6BE-A90E-F289-02114847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A5D3-D5EC-C310-087A-67466ADC110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E17245F6-AC0F-5D71-190A-828F7033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81" y="1274828"/>
            <a:ext cx="6248400" cy="5397500"/>
          </a:xfrm>
          <a:prstGeom prst="rect">
            <a:avLst/>
          </a:prstGeom>
        </p:spPr>
      </p:pic>
      <p:pic>
        <p:nvPicPr>
          <p:cNvPr id="854" name="Google Shape;854;p117">
            <a:extLst>
              <a:ext uri="{FF2B5EF4-FFF2-40B4-BE49-F238E27FC236}">
                <a16:creationId xmlns:a16="http://schemas.microsoft.com/office/drawing/2014/main" id="{981BEF92-7CE3-BCCA-D5BD-4A88408143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3461327" y="185672"/>
            <a:ext cx="2762754" cy="3238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251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dataset from the course website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Create a visualization that shows an interesting trend using one of the three color channels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Modify color usage in your visualization so that the interesting trend is lost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turn!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</TotalTime>
  <Words>1850</Words>
  <Application>Microsoft Macintosh PowerPoint</Application>
  <PresentationFormat>Widescreen</PresentationFormat>
  <Paragraphs>270</Paragraphs>
  <Slides>71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Corbel</vt:lpstr>
      <vt:lpstr>Merriweather Sans</vt:lpstr>
      <vt:lpstr>Roboto</vt:lpstr>
      <vt:lpstr>Wingdings 2</vt:lpstr>
      <vt:lpstr>Frame</vt:lpstr>
      <vt:lpstr>Communicating with Data – Perception and Color</vt:lpstr>
      <vt:lpstr>Notes on HW01</vt:lpstr>
      <vt:lpstr>Reminder</vt:lpstr>
      <vt:lpstr>Plan for Today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PowerPoint Presentation</vt:lpstr>
      <vt:lpstr>Emergence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Sometimes gestalt &amp; pre-attention compete</vt:lpstr>
      <vt:lpstr>PowerPoint Presentation</vt:lpstr>
      <vt:lpstr>PowerPoint Presentation</vt:lpstr>
      <vt:lpstr>Okay, what about attentive processing?</vt:lpstr>
      <vt:lpstr>“Apparent” magnitude</vt:lpstr>
      <vt:lpstr>Short term “working” memory is limited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PowerPoint Presentation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36</cp:revision>
  <dcterms:created xsi:type="dcterms:W3CDTF">2023-08-03T18:49:17Z</dcterms:created>
  <dcterms:modified xsi:type="dcterms:W3CDTF">2025-02-17T15:22:13Z</dcterms:modified>
</cp:coreProperties>
</file>